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6" r:id="rId16"/>
    <p:sldId id="297" r:id="rId17"/>
    <p:sldId id="298" r:id="rId18"/>
    <p:sldId id="29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60" r:id="rId41"/>
    <p:sldId id="259" r:id="rId42"/>
    <p:sldId id="295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261" autoAdjust="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lvl="0" indent="-285750">
              <a:buFont typeface="Arial" pitchFamily="34" charset="0"/>
              <a:buChar char="•"/>
            </a:pPr>
            <a:r>
              <a:rPr lang="de-DE" b="1" dirty="0" err="1" smtClean="0"/>
              <a:t>Ubiquitous</a:t>
            </a:r>
            <a:r>
              <a:rPr lang="de-DE" b="1" dirty="0" smtClean="0"/>
              <a:t> </a:t>
            </a:r>
            <a:r>
              <a:rPr lang="de-DE" b="1" dirty="0" err="1" smtClean="0"/>
              <a:t>Computin</a:t>
            </a:r>
            <a:r>
              <a:rPr lang="de-DE" b="1" dirty="0" smtClean="0"/>
              <a:t>: </a:t>
            </a:r>
            <a:r>
              <a:rPr lang="de-DE" dirty="0" smtClean="0"/>
              <a:t>Alltagsgegenstände : </a:t>
            </a:r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Erhalten eigene Rechenleistung, Sensorik und </a:t>
            </a:r>
            <a:r>
              <a:rPr lang="de-DE" dirty="0" err="1" smtClean="0"/>
              <a:t>Aktorik</a:t>
            </a:r>
            <a:endParaRPr lang="de-DE" dirty="0" smtClean="0"/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Sind vernetzt</a:t>
            </a:r>
          </a:p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der Lage ihren Zustand oder Umgebung zu erfassen, zu übertragen, auszuwerten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sowie mit anderen Kommunikationspartnern auszutauschen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2020…Artikel aus dem Jahre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studiopresence.com/client/verayo/technology" TargetMode="External"/><Relationship Id="rId3" Type="http://schemas.openxmlformats.org/officeDocument/2006/relationships/hyperlink" Target="http://people.csail.mit.edu/rudolph/Teaching/Lectures/Security/Lecture-Security-PUFs-2.pdf" TargetMode="External"/><Relationship Id="rId7" Type="http://schemas.openxmlformats.org/officeDocument/2006/relationships/hyperlink" Target="http://www.i40.de/wp/wp-content/uploads/2015/04/IT-Sicherheit-und-Industrie-4.0.pdf" TargetMode="External"/><Relationship Id="rId2" Type="http://schemas.openxmlformats.org/officeDocument/2006/relationships/hyperlink" Target="https://drive.google.com/file/d/0B52IUvO0LP6ON2VzZVFkNGF6aVE/view?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nnelpartner.de/a/security-services-fuer-industrie-4-0,3044992" TargetMode="External"/><Relationship Id="rId5" Type="http://schemas.openxmlformats.org/officeDocument/2006/relationships/hyperlink" Target="https://eprint.iacr.org/2008/198.pdf" TargetMode="External"/><Relationship Id="rId4" Type="http://schemas.openxmlformats.org/officeDocument/2006/relationships/hyperlink" Target="http://www.windriver.com/whitepapers/security-in-the-internet-of-things/wr_security-in-the-internet-of-things.pdf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o-itdesign.de/imgs/netzwerke_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www.androidmag.de/wp-content/uploads/2013/05/Biometrics.jpg" TargetMode="External"/><Relationship Id="rId12" Type="http://schemas.openxmlformats.org/officeDocument/2006/relationships/hyperlink" Target="http://designshack.net/wp-content/uploads/lesson1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.wfcdn.de/teaser/660/11753.jpg" TargetMode="External"/><Relationship Id="rId11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5" Type="http://schemas.openxmlformats.org/officeDocument/2006/relationships/hyperlink" Target="http://imagescdn.tweaktown.com/news/3/9/39828_01_fbi_investigates_reported_theft_of_1_2_billion_internet_credentials.jpg" TargetMode="External"/><Relationship Id="rId10" Type="http://schemas.openxmlformats.org/officeDocument/2006/relationships/hyperlink" Target="http://www.fruehgeborene-bildung.de/fotos/mainTitle/bi_neuesweb.png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s://detektiv-lux.de/achtung-email-anbieter-stellen-ab-heute-auf-transportverschluesselung-u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-tresor.de/wp-content/themes/tresor/images/logo_trusted_cloud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prabal/research/embedded/epic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</a:t>
            </a:r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AES 128 </a:t>
            </a:r>
            <a:r>
              <a:rPr lang="de-DE" dirty="0" smtClean="0"/>
              <a:t>Bit)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Zugang/ 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</a:t>
            </a:r>
            <a:r>
              <a:rPr lang="de-DE" dirty="0" smtClean="0"/>
              <a:t>Übertragung </a:t>
            </a:r>
            <a:r>
              <a:rPr lang="de-DE" dirty="0"/>
              <a:t>dem WLAN oder anderen </a:t>
            </a:r>
            <a:r>
              <a:rPr lang="de-DE" dirty="0" smtClean="0"/>
              <a:t>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 mit MAC-Filter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Erkennung </a:t>
            </a:r>
            <a:r>
              <a:rPr lang="de-DE" dirty="0"/>
              <a:t>von Gefahr (</a:t>
            </a:r>
            <a:r>
              <a:rPr lang="de-DE" dirty="0" smtClean="0"/>
              <a:t>unberechtigter </a:t>
            </a:r>
            <a:r>
              <a:rPr lang="de-DE" dirty="0"/>
              <a:t>Fremdzugriff, Manipulation, Sabotage etc</a:t>
            </a:r>
            <a:r>
              <a:rPr lang="de-DE" dirty="0" smtClean="0"/>
              <a:t>.) </a:t>
            </a:r>
            <a:r>
              <a:rPr lang="de-DE" dirty="0" smtClean="0">
                <a:sym typeface="Wingdings" pitchFamily="2" charset="2"/>
              </a:rPr>
              <a:t> Trennung vom Internet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Was 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mit der Cloud über das Internet (viele Knotenpunkte zwischen Sender und Empfänger)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Telemetrie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Gr. „</a:t>
            </a:r>
            <a:r>
              <a:rPr lang="de-DE" dirty="0" err="1" smtClean="0"/>
              <a:t>tele</a:t>
            </a:r>
            <a:r>
              <a:rPr lang="de-DE" dirty="0" smtClean="0"/>
              <a:t>“ = fern und </a:t>
            </a:r>
            <a:r>
              <a:rPr lang="de-DE" dirty="0" err="1" smtClean="0"/>
              <a:t>gr.</a:t>
            </a:r>
            <a:r>
              <a:rPr lang="de-DE" dirty="0" smtClean="0"/>
              <a:t> „</a:t>
            </a:r>
            <a:r>
              <a:rPr lang="de-DE" dirty="0" err="1" smtClean="0"/>
              <a:t>metron</a:t>
            </a:r>
            <a:r>
              <a:rPr lang="de-DE" dirty="0" smtClean="0"/>
              <a:t>“ = messen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smtClean="0">
                <a:sym typeface="Wingdings" pitchFamily="2" charset="2"/>
              </a:rPr>
              <a:t>Fernerfassung von Werten</a:t>
            </a:r>
          </a:p>
          <a:p>
            <a:r>
              <a:rPr lang="de-DE" b="1" dirty="0" err="1" smtClean="0"/>
              <a:t>Machine-to-Machine</a:t>
            </a:r>
            <a:r>
              <a:rPr lang="de-DE" b="1" dirty="0" smtClean="0"/>
              <a:t> (M2M</a:t>
            </a:r>
            <a:r>
              <a:rPr lang="de-DE" b="1" dirty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Autonome </a:t>
            </a:r>
            <a:r>
              <a:rPr lang="de-DE" dirty="0">
                <a:sym typeface="Wingdings" pitchFamily="2" charset="2"/>
              </a:rPr>
              <a:t>Kommunikation </a:t>
            </a:r>
            <a:r>
              <a:rPr lang="de-DE" dirty="0" smtClean="0">
                <a:sym typeface="Wingdings" pitchFamily="2" charset="2"/>
              </a:rPr>
              <a:t>zwischen technischen Geräten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Seit langem im Einsatz</a:t>
            </a:r>
            <a:r>
              <a:rPr lang="de-DE" dirty="0">
                <a:sym typeface="Wingdings" pitchFamily="2" charset="2"/>
              </a:rPr>
              <a:t>, z.B. Wetterdaten </a:t>
            </a:r>
            <a:r>
              <a:rPr lang="de-DE" dirty="0" smtClean="0">
                <a:sym typeface="Wingdings" pitchFamily="2" charset="2"/>
              </a:rPr>
              <a:t>Überwachen von Fahrzeugen</a:t>
            </a:r>
            <a:endParaRPr lang="de-DE" dirty="0" smtClean="0"/>
          </a:p>
          <a:p>
            <a:r>
              <a:rPr lang="de-DE" b="1" dirty="0" err="1" smtClean="0"/>
              <a:t>Ubiquitous</a:t>
            </a:r>
            <a:r>
              <a:rPr lang="de-DE" b="1" dirty="0" smtClean="0"/>
              <a:t> Computing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Ausrüstung von </a:t>
            </a:r>
            <a:r>
              <a:rPr lang="de-DE" dirty="0"/>
              <a:t>Alltagsgegenständen mit </a:t>
            </a:r>
            <a:r>
              <a:rPr lang="de-DE" dirty="0" smtClean="0"/>
              <a:t>Informationstechnik</a:t>
            </a:r>
          </a:p>
          <a:p>
            <a:r>
              <a:rPr lang="de-DE" b="1" dirty="0"/>
              <a:t>Internet der </a:t>
            </a:r>
            <a:r>
              <a:rPr lang="de-DE" b="1" dirty="0" smtClean="0"/>
              <a:t>Dinge (</a:t>
            </a:r>
            <a:r>
              <a:rPr lang="de-DE" b="1" dirty="0" err="1" smtClean="0"/>
              <a:t>IoT</a:t>
            </a:r>
            <a:r>
              <a:rPr lang="de-DE" b="1" dirty="0" smtClean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Allgegenwärtigkeit </a:t>
            </a:r>
            <a:r>
              <a:rPr lang="de-DE" dirty="0"/>
              <a:t>von </a:t>
            </a:r>
            <a:r>
              <a:rPr lang="de-DE" dirty="0" smtClean="0"/>
              <a:t>kommunikationstechnischen </a:t>
            </a:r>
            <a:r>
              <a:rPr lang="de-DE" dirty="0"/>
              <a:t>Infrastrukturen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Selbstständige </a:t>
            </a:r>
            <a:r>
              <a:rPr lang="de-DE" dirty="0"/>
              <a:t>Kommunikationsfähigkeit von (</a:t>
            </a:r>
            <a:r>
              <a:rPr lang="de-DE" dirty="0" smtClean="0"/>
              <a:t>drahtlos) vernetzten </a:t>
            </a:r>
            <a:r>
              <a:rPr lang="de-DE" dirty="0"/>
              <a:t>Objekten</a:t>
            </a: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Verknüpfung </a:t>
            </a:r>
            <a:r>
              <a:rPr lang="de-DE" dirty="0"/>
              <a:t>der virtuellen mit der </a:t>
            </a:r>
            <a:r>
              <a:rPr lang="de-DE" dirty="0" smtClean="0"/>
              <a:t>dinglichen Welt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58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</a:t>
            </a:r>
            <a:r>
              <a:rPr lang="de-DE" sz="1200" dirty="0"/>
              <a:t>. </a:t>
            </a:r>
            <a:r>
              <a:rPr lang="de-DE" sz="1200" dirty="0" err="1"/>
              <a:t>Eppinger</a:t>
            </a:r>
            <a:r>
              <a:rPr lang="de-DE" sz="1200" dirty="0"/>
              <a:t> et al. (Hrsg.), Dienstleistungspotenziale und </a:t>
            </a:r>
            <a:r>
              <a:rPr lang="de-DE" sz="1200" dirty="0" smtClean="0"/>
              <a:t>Geschäftsmodelle in </a:t>
            </a:r>
            <a:r>
              <a:rPr lang="de-DE" sz="1200" dirty="0"/>
              <a:t>der Personalisierten </a:t>
            </a:r>
            <a:r>
              <a:rPr lang="de-DE" sz="1200" dirty="0" smtClean="0"/>
              <a:t>Medizin, © </a:t>
            </a:r>
            <a:r>
              <a:rPr lang="de-DE" sz="1200" dirty="0"/>
              <a:t>Springer </a:t>
            </a:r>
            <a:r>
              <a:rPr lang="de-DE" sz="1200" dirty="0" smtClean="0"/>
              <a:t>Fachmedien, Wiesbaden, </a:t>
            </a:r>
            <a:r>
              <a:rPr lang="de-DE" sz="1200" dirty="0"/>
              <a:t>2015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R. Watson, 50 Schlüsselideen der </a:t>
            </a:r>
            <a:r>
              <a:rPr lang="de-DE" sz="1200" dirty="0" smtClean="0"/>
              <a:t>Zukunft, © </a:t>
            </a:r>
            <a:r>
              <a:rPr lang="de-DE" sz="1200" dirty="0"/>
              <a:t>Springer-Verlag Berlin </a:t>
            </a:r>
            <a:r>
              <a:rPr lang="de-DE" sz="12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Open Web </a:t>
            </a:r>
            <a:r>
              <a:rPr lang="de-DE" sz="1200" dirty="0" err="1"/>
              <a:t>Application</a:t>
            </a:r>
            <a:r>
              <a:rPr lang="de-DE" sz="1200" dirty="0"/>
              <a:t> Security Project (OWASP), </a:t>
            </a:r>
            <a:r>
              <a:rPr lang="en-US" sz="1200" dirty="0"/>
              <a:t>OWASP Internet of Things Top 10, 2014, Online </a:t>
            </a:r>
            <a:r>
              <a:rPr lang="en-US" sz="1200" dirty="0" err="1"/>
              <a:t>unter</a:t>
            </a:r>
            <a:r>
              <a:rPr lang="en-US" sz="1200" dirty="0"/>
              <a:t> URL: </a:t>
            </a:r>
            <a:r>
              <a:rPr lang="en-US" sz="1200" dirty="0">
                <a:hlinkClick r:id="rId2"/>
              </a:rPr>
              <a:t>https://drive.google.com/file/d/0B52IUvO0LP6ON2 </a:t>
            </a:r>
            <a:r>
              <a:rPr lang="en-US" sz="1200" dirty="0" smtClean="0">
                <a:hlinkClick r:id="rId2"/>
              </a:rPr>
              <a:t>VzZVFkNGF6aVE/</a:t>
            </a:r>
            <a:r>
              <a:rPr lang="en-US" sz="1200" dirty="0" err="1" smtClean="0">
                <a:hlinkClick r:id="rId2"/>
              </a:rPr>
              <a:t>view?pli</a:t>
            </a:r>
            <a:r>
              <a:rPr lang="en-US" sz="1200" dirty="0" smtClean="0">
                <a:hlinkClick r:id="rId2"/>
              </a:rPr>
              <a:t>=1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Landeskriminalamt </a:t>
            </a:r>
            <a:r>
              <a:rPr lang="de-DE" sz="1200" dirty="0" smtClean="0"/>
              <a:t>Nordrhein-Westfalen</a:t>
            </a:r>
            <a:r>
              <a:rPr lang="de-DE" sz="1200" dirty="0"/>
              <a:t>, Smart Home und </a:t>
            </a:r>
            <a:r>
              <a:rPr lang="de-DE" sz="1200" dirty="0" err="1"/>
              <a:t>Connected</a:t>
            </a:r>
            <a:r>
              <a:rPr lang="de-DE" sz="1200" dirty="0"/>
              <a:t> </a:t>
            </a:r>
            <a:r>
              <a:rPr lang="de-DE" sz="1200" dirty="0" smtClean="0"/>
              <a:t>Home, Sicherheitsempfehlungen </a:t>
            </a:r>
            <a:r>
              <a:rPr lang="de-DE" sz="1200" dirty="0"/>
              <a:t>für </a:t>
            </a:r>
            <a:r>
              <a:rPr lang="de-DE" sz="1200" dirty="0" smtClean="0"/>
              <a:t>Hersteller, Fachhändler </a:t>
            </a:r>
            <a:r>
              <a:rPr lang="de-DE" sz="1200" dirty="0"/>
              <a:t>und Handwerker, </a:t>
            </a:r>
            <a:r>
              <a:rPr lang="de-DE" sz="1200" dirty="0" smtClean="0"/>
              <a:t>Düsseldorf,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Eckert </a:t>
            </a:r>
            <a:r>
              <a:rPr lang="de-DE" sz="1200" dirty="0"/>
              <a:t>C. &amp; </a:t>
            </a:r>
            <a:r>
              <a:rPr lang="de-DE" sz="1200" dirty="0" err="1"/>
              <a:t>Fallenbeck</a:t>
            </a:r>
            <a:r>
              <a:rPr lang="de-DE" sz="1200" dirty="0"/>
              <a:t> N. (2015): „Industrie 4.0 </a:t>
            </a:r>
            <a:r>
              <a:rPr lang="de-DE" sz="1200" dirty="0" err="1"/>
              <a:t>meets</a:t>
            </a:r>
            <a:r>
              <a:rPr lang="de-DE" sz="1200" dirty="0"/>
              <a:t> IT-Sicherheit: eine Herausforderung!“, Berlin Heidelberg 2015</a:t>
            </a:r>
          </a:p>
          <a:p>
            <a:pPr marL="342900" indent="-342900">
              <a:buAutoNum type="arabicParenR"/>
            </a:pPr>
            <a:r>
              <a:rPr lang="de-DE" sz="1200" dirty="0" err="1"/>
              <a:t>Devadas</a:t>
            </a:r>
            <a:r>
              <a:rPr lang="de-DE" sz="1200" dirty="0"/>
              <a:t>, S.: </a:t>
            </a:r>
            <a:r>
              <a:rPr lang="de-DE" sz="1200" dirty="0" err="1"/>
              <a:t>Physical</a:t>
            </a:r>
            <a:r>
              <a:rPr lang="de-DE" sz="1200" dirty="0"/>
              <a:t> </a:t>
            </a:r>
            <a:r>
              <a:rPr lang="de-DE" sz="1200" dirty="0" err="1"/>
              <a:t>Unclonable</a:t>
            </a:r>
            <a:r>
              <a:rPr lang="de-DE" sz="1200" dirty="0"/>
              <a:t> </a:t>
            </a:r>
            <a:r>
              <a:rPr lang="de-DE" sz="1200" dirty="0" err="1"/>
              <a:t>Functions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Applications</a:t>
            </a:r>
            <a:r>
              <a:rPr lang="de-DE" sz="1200" dirty="0"/>
              <a:t>, online unter: </a:t>
            </a:r>
            <a:r>
              <a:rPr lang="de-DE" sz="1200" dirty="0">
                <a:hlinkClick r:id="rId3"/>
              </a:rPr>
              <a:t>http://people.csail.mit.edu/rudolph/Teaching/Lectures/Security/Lecture-Security-PUFs-2.pdf</a:t>
            </a:r>
            <a:endParaRPr lang="de-DE" sz="1200" dirty="0"/>
          </a:p>
          <a:p>
            <a:pPr marL="342900" indent="-342900">
              <a:buAutoNum type="arabicParenR"/>
            </a:pPr>
            <a:r>
              <a:rPr lang="de-DE" sz="1200" dirty="0"/>
              <a:t>Wind River Systems (2015): Security in </a:t>
            </a:r>
            <a:r>
              <a:rPr lang="de-DE" sz="1200" dirty="0" err="1"/>
              <a:t>the</a:t>
            </a:r>
            <a:r>
              <a:rPr lang="de-DE" sz="1200" dirty="0"/>
              <a:t> Internet </a:t>
            </a:r>
            <a:r>
              <a:rPr lang="de-DE" sz="1200" dirty="0" err="1"/>
              <a:t>of</a:t>
            </a:r>
            <a:r>
              <a:rPr lang="de-DE" sz="1200" dirty="0"/>
              <a:t> Things, online unter: </a:t>
            </a:r>
            <a:r>
              <a:rPr lang="de-DE" sz="1200" dirty="0">
                <a:hlinkClick r:id="rId4"/>
              </a:rPr>
              <a:t>http://</a:t>
            </a:r>
            <a:r>
              <a:rPr lang="de-DE" sz="1200" dirty="0" smtClean="0">
                <a:hlinkClick r:id="rId4"/>
              </a:rPr>
              <a:t>www.windriver.com/whitepapers/security-in-the-internet-of-things/wr_security-in-the-internet-of-things.pdf</a:t>
            </a:r>
            <a:endParaRPr lang="de-DE" sz="1200" dirty="0" smtClean="0"/>
          </a:p>
          <a:p>
            <a:pPr marL="342900" indent="-342900">
              <a:buFont typeface="+mj-lt"/>
              <a:buAutoNum type="arabicParenR" startAt="7"/>
            </a:pPr>
            <a:r>
              <a:rPr lang="de-DE" sz="1200" dirty="0" err="1"/>
              <a:t>Anoop</a:t>
            </a:r>
            <a:r>
              <a:rPr lang="de-DE" sz="1200" dirty="0"/>
              <a:t> MS (2008): Security </a:t>
            </a:r>
            <a:r>
              <a:rPr lang="de-DE" sz="1200" dirty="0" err="1"/>
              <a:t>needs</a:t>
            </a:r>
            <a:r>
              <a:rPr lang="de-DE" sz="1200" dirty="0"/>
              <a:t> in Embedded Systems, online unter: </a:t>
            </a:r>
            <a:r>
              <a:rPr lang="de-DE" sz="1200" dirty="0">
                <a:hlinkClick r:id="rId5"/>
              </a:rPr>
              <a:t>https://eprint.iacr.org/2008/198.pdf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 err="1"/>
              <a:t>Channelpartner</a:t>
            </a:r>
            <a:r>
              <a:rPr lang="de-DE" sz="1200" dirty="0"/>
              <a:t>: </a:t>
            </a:r>
            <a:r>
              <a:rPr lang="de-DE" sz="1200" dirty="0">
                <a:hlinkClick r:id="rId6"/>
              </a:rPr>
              <a:t>http://www.channelpartner.de/a/security-services-fuer-industrie-4-0,3044992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Eckert C. (2014): IT-Sicherheit und Industrie 4.0, online unter: </a:t>
            </a:r>
            <a:r>
              <a:rPr lang="de-DE" sz="1200" dirty="0">
                <a:hlinkClick r:id="rId7"/>
              </a:rPr>
              <a:t>http://www.i40.de/wp/wp-content/uploads/2015/04/IT-Sicherheit-und-Industrie-4.0.pdf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MUX-PUF: online unter: </a:t>
            </a:r>
            <a:r>
              <a:rPr lang="de-DE" sz="1200" dirty="0">
                <a:hlinkClick r:id="rId8"/>
              </a:rPr>
              <a:t>http://studiopresence.com/client/verayo/technology</a:t>
            </a:r>
            <a:endParaRPr lang="de-DE" sz="12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00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9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http://</a:t>
            </a:r>
            <a:r>
              <a:rPr lang="de-DE" sz="1400" dirty="0" smtClean="0">
                <a:hlinkClick r:id="rId10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http://www.cs.berkeley.edu/~</a:t>
            </a:r>
            <a:r>
              <a:rPr lang="de-DE" sz="1400" dirty="0" smtClean="0">
                <a:hlinkClick r:id="rId4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Authentifikation/Autorisierung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941168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Buffer</a:t>
            </a:r>
            <a:r>
              <a:rPr lang="de-DE" dirty="0" smtClean="0"/>
              <a:t> Overflow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Angreifbare Services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Angreifbarkeit für </a:t>
            </a:r>
            <a:r>
              <a:rPr lang="de-DE" dirty="0" err="1" smtClean="0"/>
              <a:t>DoS</a:t>
            </a:r>
            <a:r>
              <a:rPr lang="de-DE" dirty="0" smtClean="0"/>
              <a:t>-Angriffe kann mit Tools geprüft werden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1766</Words>
  <Application>Microsoft Office PowerPoint</Application>
  <PresentationFormat>Bildschirmpräsentation (4:3)</PresentationFormat>
  <Paragraphs>400</Paragraphs>
  <Slides>42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FU_Standard-Vorlage_B</vt:lpstr>
      <vt:lpstr>Absicherung des Internets der Dinge</vt:lpstr>
      <vt:lpstr>Überblick</vt:lpstr>
      <vt:lpstr>Rückblick</vt:lpstr>
      <vt:lpstr>Sicherheitsaspekte im IoT</vt:lpstr>
      <vt:lpstr>1) Unsichere Web Interfaces</vt:lpstr>
      <vt:lpstr>2) Unzureichende Authentifikation/Autorisierung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Cloud-Computing ist in...</vt:lpstr>
      <vt:lpstr>...es gibt aber auch Bedenken</vt:lpstr>
      <vt:lpstr>Herausforderungen in der Industrie 4.0</vt:lpstr>
      <vt:lpstr>Wir konzentrieren uns auf</vt:lpstr>
      <vt:lpstr>Die Cloud</vt:lpstr>
      <vt:lpstr>„Trusted Cloud“</vt:lpstr>
      <vt:lpstr>Zugriffsbeschränkungen für Cloud-Dienste</vt:lpstr>
      <vt:lpstr>Attributbasiertes Verschlüsselungssystem</vt:lpstr>
      <vt:lpstr>Suchen nach Daten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195</cp:revision>
  <dcterms:created xsi:type="dcterms:W3CDTF">2015-07-17T19:12:02Z</dcterms:created>
  <dcterms:modified xsi:type="dcterms:W3CDTF">2015-07-21T22:50:42Z</dcterms:modified>
</cp:coreProperties>
</file>